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81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68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91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731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06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52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08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1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37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74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3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7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E65D0-CD92-4527-9DEF-E99B39697B1B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7CFB3-72B9-4BDD-9AE5-E7F49DE3D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8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53684" y="1768315"/>
            <a:ext cx="5030316" cy="642938"/>
          </a:xfrm>
        </p:spPr>
        <p:txBody>
          <a:bodyPr>
            <a:noAutofit/>
          </a:bodyPr>
          <a:lstStyle/>
          <a:p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89802" y="2501603"/>
            <a:ext cx="486054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1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1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35796" y="3393664"/>
            <a:ext cx="496855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err="1"/>
              <a:t>Саяси</a:t>
            </a:r>
            <a:r>
              <a:rPr lang="ru-RU" sz="2100" b="1" dirty="0"/>
              <a:t> </a:t>
            </a:r>
            <a:r>
              <a:rPr lang="ru-RU" sz="2100" b="1" dirty="0" err="1"/>
              <a:t>коммуникациялар</a:t>
            </a:r>
            <a:endParaRPr lang="ru-RU" sz="21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7814" y="4087349"/>
            <a:ext cx="2430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6" y="1794701"/>
            <a:ext cx="910955" cy="8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8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404664"/>
            <a:ext cx="7065590" cy="6309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200" dirty="0" err="1"/>
              <a:t>Әдістеме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041023"/>
            <a:ext cx="856895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b="1" dirty="0"/>
              <a:t>АСТРОТУРФИНГ (ҚАЗАҚША АСТРОТУРФИНГ)</a:t>
            </a:r>
          </a:p>
          <a:p>
            <a:pPr algn="just">
              <a:spcAft>
                <a:spcPts val="1200"/>
              </a:spcAf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пікірді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жасанды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заманауи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бағдарламалық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жасақтаманы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жалданған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ақылы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пайдаланушыларды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шынайы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адамдардың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пікірлерін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веб-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форумдарда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ығыстыру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Интернетте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акциялар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адамдар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нәрсені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талап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етіп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жатыр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нәрсеге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көрінетін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өнімдерді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насихаттау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қолдауды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модельдеуге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шыққандармен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дауларды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Корпоративті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лоббистер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вирустық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маркетологтар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стратегтер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барлау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агенттіктері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диссиденттерді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медиа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салымшыларының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жоспарларын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астрофурингті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Интернеттің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бесінші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бағанасы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200"/>
              </a:spcAft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термин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әйгілі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AstroTurf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брендінен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шыққан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стадиондардағы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шөптің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орнын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синтетикалық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шөп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атау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ағылшын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тіліндегі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төменгіден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бастама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деген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ұғымда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ойнайды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азаматтар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құқықтары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күресу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ұйымдастырған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төменнен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стихиялық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қозғалыстарды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білдіреді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астрофурингтің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жасанды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шығу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тегі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айтады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>
            <a:off x="1907704" y="3501008"/>
            <a:ext cx="0" cy="23762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72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97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3728" y="404664"/>
            <a:ext cx="6849566" cy="63090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200" b="1" dirty="0" err="1" smtClean="0"/>
              <a:t>Астротурфинг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Мысалы</a:t>
            </a:r>
            <a:endParaRPr lang="ru-RU" sz="3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502688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000" dirty="0"/>
              <a:t>2008 </a:t>
            </a:r>
            <a:r>
              <a:rPr lang="ru-RU" sz="2000" dirty="0" err="1"/>
              <a:t>жылы</a:t>
            </a:r>
            <a:r>
              <a:rPr lang="ru-RU" sz="2000" dirty="0"/>
              <a:t>, </a:t>
            </a:r>
            <a:r>
              <a:rPr lang="ru-RU" sz="2000" dirty="0" err="1"/>
              <a:t>британдық</a:t>
            </a:r>
            <a:r>
              <a:rPr lang="ru-RU" sz="2000" dirty="0"/>
              <a:t> </a:t>
            </a:r>
            <a:r>
              <a:rPr lang="en-US" sz="2000" dirty="0"/>
              <a:t>The Guardian </a:t>
            </a:r>
            <a:r>
              <a:rPr lang="ru-RU" sz="2000" dirty="0" err="1"/>
              <a:t>газетінің</a:t>
            </a:r>
            <a:r>
              <a:rPr lang="ru-RU" sz="2000" dirty="0"/>
              <a:t> </a:t>
            </a:r>
            <a:r>
              <a:rPr lang="ru-RU" sz="2000" dirty="0" err="1"/>
              <a:t>жазуынша</a:t>
            </a:r>
            <a:r>
              <a:rPr lang="ru-RU" sz="2000" dirty="0"/>
              <a:t>, </a:t>
            </a:r>
            <a:r>
              <a:rPr lang="ru-RU" sz="2000" dirty="0" err="1"/>
              <a:t>Қытайда</a:t>
            </a:r>
            <a:r>
              <a:rPr lang="ru-RU" sz="2000" dirty="0"/>
              <a:t> 300 000 </a:t>
            </a:r>
            <a:r>
              <a:rPr lang="ru-RU" sz="2000" dirty="0" err="1"/>
              <a:t>астротерфер</a:t>
            </a:r>
            <a:r>
              <a:rPr lang="ru-RU" sz="2000" dirty="0"/>
              <a:t> </a:t>
            </a:r>
            <a:r>
              <a:rPr lang="ru-RU" sz="2000" dirty="0" err="1"/>
              <a:t>болған</a:t>
            </a:r>
            <a:r>
              <a:rPr lang="ru-RU" sz="2000" dirty="0"/>
              <a:t>. </a:t>
            </a:r>
            <a:r>
              <a:rPr lang="ru-RU" sz="2000" dirty="0" err="1"/>
              <a:t>Әр</a:t>
            </a:r>
            <a:r>
              <a:rPr lang="ru-RU" sz="2000" dirty="0"/>
              <a:t> </a:t>
            </a:r>
            <a:r>
              <a:rPr lang="ru-RU" sz="2000" dirty="0" err="1"/>
              <a:t>лауазым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олар</a:t>
            </a:r>
            <a:r>
              <a:rPr lang="ru-RU" sz="2000" dirty="0"/>
              <a:t> 50 цент </a:t>
            </a:r>
            <a:r>
              <a:rPr lang="ru-RU" sz="2000" dirty="0" err="1"/>
              <a:t>алды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бағасы</a:t>
            </a:r>
            <a:r>
              <a:rPr lang="ru-RU" sz="2000" dirty="0"/>
              <a:t> </a:t>
            </a:r>
            <a:r>
              <a:rPr lang="ru-RU" sz="2000" dirty="0" err="1"/>
              <a:t>еуропалық</a:t>
            </a:r>
            <a:r>
              <a:rPr lang="ru-RU" sz="2000" dirty="0"/>
              <a:t> </a:t>
            </a:r>
            <a:r>
              <a:rPr lang="ru-RU" sz="2000" dirty="0" err="1"/>
              <a:t>әріптестерінен</a:t>
            </a:r>
            <a:r>
              <a:rPr lang="ru-RU" sz="2000" dirty="0"/>
              <a:t> 10 </a:t>
            </a:r>
            <a:r>
              <a:rPr lang="ru-RU" sz="2000" dirty="0" err="1"/>
              <a:t>есе</a:t>
            </a:r>
            <a:r>
              <a:rPr lang="ru-RU" sz="2000" dirty="0"/>
              <a:t> аз </a:t>
            </a:r>
            <a:r>
              <a:rPr lang="ru-RU" sz="2000" dirty="0" err="1"/>
              <a:t>болды</a:t>
            </a:r>
            <a:r>
              <a:rPr lang="ru-RU" sz="2000" dirty="0"/>
              <a:t> (ЕО </a:t>
            </a:r>
            <a:r>
              <a:rPr lang="ru-RU" sz="2000" dirty="0" err="1"/>
              <a:t>елдерінде</a:t>
            </a:r>
            <a:r>
              <a:rPr lang="ru-RU" sz="2000" dirty="0"/>
              <a:t> </a:t>
            </a:r>
            <a:r>
              <a:rPr lang="ru-RU" sz="2000" dirty="0" err="1"/>
              <a:t>тарифтер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лауазымға</a:t>
            </a:r>
            <a:r>
              <a:rPr lang="ru-RU" sz="2000" dirty="0"/>
              <a:t> 5 </a:t>
            </a:r>
            <a:r>
              <a:rPr lang="ru-RU" sz="2000" dirty="0" err="1"/>
              <a:t>доллардан</a:t>
            </a:r>
            <a:r>
              <a:rPr lang="ru-RU" sz="2000" dirty="0"/>
              <a:t> </a:t>
            </a:r>
            <a:r>
              <a:rPr lang="ru-RU" sz="2000" dirty="0" err="1"/>
              <a:t>ауытқиды</a:t>
            </a:r>
            <a:r>
              <a:rPr lang="ru-RU" sz="2000" dirty="0"/>
              <a:t>). </a:t>
            </a:r>
            <a:r>
              <a:rPr lang="ru-RU" sz="2000" dirty="0" err="1"/>
              <a:t>Қытайлық</a:t>
            </a:r>
            <a:r>
              <a:rPr lang="ru-RU" sz="2000" dirty="0"/>
              <a:t> </a:t>
            </a:r>
            <a:r>
              <a:rPr lang="ru-RU" sz="2000" dirty="0" err="1"/>
              <a:t>студенттер</a:t>
            </a:r>
            <a:r>
              <a:rPr lang="ru-RU" sz="2000" dirty="0"/>
              <a:t> </a:t>
            </a:r>
            <a:r>
              <a:rPr lang="ru-RU" sz="2000" dirty="0" err="1"/>
              <a:t>астрофурингке</a:t>
            </a:r>
            <a:r>
              <a:rPr lang="ru-RU" sz="2000" dirty="0"/>
              <a:t> </a:t>
            </a:r>
            <a:r>
              <a:rPr lang="ru-RU" sz="2000" dirty="0" err="1"/>
              <a:t>алынды</a:t>
            </a:r>
            <a:r>
              <a:rPr lang="ru-RU" sz="2000" dirty="0"/>
              <a:t>. </a:t>
            </a:r>
            <a:r>
              <a:rPr lang="ru-RU" sz="2000" dirty="0" err="1"/>
              <a:t>Олардың</a:t>
            </a:r>
            <a:r>
              <a:rPr lang="ru-RU" sz="2000" dirty="0"/>
              <a:t> </a:t>
            </a:r>
            <a:r>
              <a:rPr lang="ru-RU" sz="2000" dirty="0" err="1"/>
              <a:t>міндеті</a:t>
            </a:r>
            <a:r>
              <a:rPr lang="ru-RU" sz="2000" dirty="0"/>
              <a:t> ҚХР </a:t>
            </a:r>
            <a:r>
              <a:rPr lang="ru-RU" sz="2000" dirty="0" err="1"/>
              <a:t>туралы</a:t>
            </a:r>
            <a:r>
              <a:rPr lang="ru-RU" sz="2000" dirty="0"/>
              <a:t>, </a:t>
            </a:r>
            <a:r>
              <a:rPr lang="ru-RU" sz="2000" dirty="0" err="1"/>
              <a:t>атап</a:t>
            </a:r>
            <a:r>
              <a:rPr lang="ru-RU" sz="2000" dirty="0"/>
              <a:t> </a:t>
            </a:r>
            <a:r>
              <a:rPr lang="ru-RU" sz="2000" dirty="0" err="1"/>
              <a:t>айтқанда</a:t>
            </a:r>
            <a:r>
              <a:rPr lang="ru-RU" sz="2000" dirty="0"/>
              <a:t>, </a:t>
            </a:r>
            <a:r>
              <a:rPr lang="ru-RU" sz="2000" dirty="0" err="1"/>
              <a:t>балаларды</a:t>
            </a:r>
            <a:r>
              <a:rPr lang="ru-RU" sz="2000" dirty="0"/>
              <a:t> </a:t>
            </a:r>
            <a:r>
              <a:rPr lang="ru-RU" sz="2000" dirty="0" err="1"/>
              <a:t>қытайлық</a:t>
            </a:r>
            <a:r>
              <a:rPr lang="ru-RU" sz="2000" dirty="0"/>
              <a:t> </a:t>
            </a:r>
            <a:r>
              <a:rPr lang="ru-RU" sz="2000" dirty="0" err="1"/>
              <a:t>сүт</a:t>
            </a:r>
            <a:r>
              <a:rPr lang="ru-RU" sz="2000" dirty="0"/>
              <a:t> </a:t>
            </a:r>
            <a:r>
              <a:rPr lang="ru-RU" sz="2000" dirty="0" err="1"/>
              <a:t>өнімдерімен</a:t>
            </a:r>
            <a:r>
              <a:rPr lang="ru-RU" sz="2000" dirty="0"/>
              <a:t> </a:t>
            </a:r>
            <a:r>
              <a:rPr lang="ru-RU" sz="2000" dirty="0" err="1"/>
              <a:t>жаппай</a:t>
            </a:r>
            <a:r>
              <a:rPr lang="ru-RU" sz="2000" dirty="0"/>
              <a:t> </a:t>
            </a:r>
            <a:r>
              <a:rPr lang="ru-RU" sz="2000" dirty="0" err="1"/>
              <a:t>уландыру</a:t>
            </a:r>
            <a:r>
              <a:rPr lang="ru-RU" sz="2000" dirty="0"/>
              <a:t> </a:t>
            </a:r>
            <a:r>
              <a:rPr lang="ru-RU" sz="2000" dirty="0" err="1"/>
              <a:t>фактілері</a:t>
            </a:r>
            <a:r>
              <a:rPr lang="ru-RU" sz="2000" dirty="0"/>
              <a:t> </a:t>
            </a:r>
            <a:r>
              <a:rPr lang="ru-RU" sz="2000" dirty="0" err="1"/>
              <a:t>жарияланғаннан</a:t>
            </a:r>
            <a:r>
              <a:rPr lang="ru-RU" sz="2000" dirty="0"/>
              <a:t> </a:t>
            </a:r>
            <a:r>
              <a:rPr lang="ru-RU" sz="2000" dirty="0" err="1"/>
              <a:t>кейін</a:t>
            </a:r>
            <a:r>
              <a:rPr lang="ru-RU" sz="2000" dirty="0"/>
              <a:t> </a:t>
            </a:r>
            <a:r>
              <a:rPr lang="ru-RU" sz="2000" dirty="0" err="1"/>
              <a:t>пайда</a:t>
            </a:r>
            <a:r>
              <a:rPr lang="ru-RU" sz="2000" dirty="0"/>
              <a:t> </a:t>
            </a:r>
            <a:r>
              <a:rPr lang="ru-RU" sz="2000" dirty="0" err="1"/>
              <a:t>болған</a:t>
            </a:r>
            <a:r>
              <a:rPr lang="ru-RU" sz="2000" dirty="0"/>
              <a:t> </a:t>
            </a:r>
            <a:r>
              <a:rPr lang="ru-RU" sz="2000" dirty="0" err="1"/>
              <a:t>жағымсыз</a:t>
            </a:r>
            <a:r>
              <a:rPr lang="ru-RU" sz="2000" dirty="0"/>
              <a:t> </a:t>
            </a:r>
            <a:r>
              <a:rPr lang="ru-RU" sz="2000" dirty="0" err="1"/>
              <a:t>ақпаратпен</a:t>
            </a:r>
            <a:r>
              <a:rPr lang="ru-RU" sz="2000" dirty="0"/>
              <a:t> </a:t>
            </a:r>
            <a:r>
              <a:rPr lang="ru-RU" sz="2000" dirty="0" err="1"/>
              <a:t>қақтығысты</a:t>
            </a:r>
            <a:r>
              <a:rPr lang="ru-RU" sz="2000" dirty="0"/>
              <a:t> </a:t>
            </a:r>
            <a:r>
              <a:rPr lang="ru-RU" sz="2000" dirty="0" err="1"/>
              <a:t>ұйымдастыру</a:t>
            </a:r>
            <a:r>
              <a:rPr lang="ru-RU" sz="2000" dirty="0"/>
              <a:t> </a:t>
            </a:r>
            <a:r>
              <a:rPr lang="ru-RU" sz="2000" dirty="0" err="1"/>
              <a:t>болды</a:t>
            </a:r>
            <a:r>
              <a:rPr lang="ru-RU" sz="2000" dirty="0"/>
              <a:t>. Газет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құбылысты</a:t>
            </a:r>
            <a:r>
              <a:rPr lang="ru-RU" sz="2000" dirty="0"/>
              <a:t> «</a:t>
            </a:r>
            <a:r>
              <a:rPr lang="ru-RU" sz="2000" dirty="0" err="1"/>
              <a:t>елу</a:t>
            </a:r>
            <a:r>
              <a:rPr lang="ru-RU" sz="2000" dirty="0"/>
              <a:t> </a:t>
            </a:r>
            <a:r>
              <a:rPr lang="ru-RU" sz="2000" dirty="0" err="1"/>
              <a:t>центтік</a:t>
            </a:r>
            <a:r>
              <a:rPr lang="ru-RU" sz="2000" dirty="0"/>
              <a:t> армия»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атап</a:t>
            </a:r>
            <a:r>
              <a:rPr lang="ru-RU" sz="2000" dirty="0"/>
              <a:t>, </a:t>
            </a:r>
            <a:r>
              <a:rPr lang="ru-RU" sz="2000" dirty="0" err="1"/>
              <a:t>астротурфингтің</a:t>
            </a:r>
            <a:r>
              <a:rPr lang="ru-RU" sz="2000" dirty="0"/>
              <a:t> </a:t>
            </a:r>
            <a:r>
              <a:rPr lang="ru-RU" sz="2000" dirty="0" err="1"/>
              <a:t>бірінші</a:t>
            </a:r>
            <a:r>
              <a:rPr lang="ru-RU" sz="2000" dirty="0"/>
              <a:t> </a:t>
            </a:r>
            <a:r>
              <a:rPr lang="ru-RU" sz="2000" dirty="0" err="1"/>
              <a:t>рет</a:t>
            </a:r>
            <a:r>
              <a:rPr lang="ru-RU" sz="2000" dirty="0"/>
              <a:t> </a:t>
            </a:r>
            <a:r>
              <a:rPr lang="ru-RU" sz="2000" dirty="0" err="1"/>
              <a:t>бұқаралық</a:t>
            </a:r>
            <a:r>
              <a:rPr lang="ru-RU" sz="2000" dirty="0"/>
              <a:t> </a:t>
            </a:r>
            <a:r>
              <a:rPr lang="ru-RU" sz="2000" dirty="0" err="1"/>
              <a:t>сипат</a:t>
            </a:r>
            <a:r>
              <a:rPr lang="ru-RU" sz="2000" dirty="0"/>
              <a:t> </a:t>
            </a:r>
            <a:r>
              <a:rPr lang="ru-RU" sz="2000" dirty="0" err="1"/>
              <a:t>алғанын</a:t>
            </a:r>
            <a:r>
              <a:rPr lang="ru-RU" sz="2000" dirty="0"/>
              <a:t> </a:t>
            </a:r>
            <a:r>
              <a:rPr lang="ru-RU" sz="2000" dirty="0" err="1"/>
              <a:t>атап</a:t>
            </a:r>
            <a:r>
              <a:rPr lang="ru-RU" sz="2000" dirty="0"/>
              <a:t> </a:t>
            </a:r>
            <a:r>
              <a:rPr lang="ru-RU" sz="2000" dirty="0" err="1"/>
              <a:t>өтті</a:t>
            </a:r>
            <a:r>
              <a:rPr lang="ru-RU" sz="2000" dirty="0"/>
              <a:t>. </a:t>
            </a:r>
            <a:r>
              <a:rPr lang="ru-RU" sz="2000" dirty="0" err="1"/>
              <a:t>Бұған</a:t>
            </a:r>
            <a:r>
              <a:rPr lang="ru-RU" sz="2000" dirty="0"/>
              <a:t> </a:t>
            </a:r>
            <a:r>
              <a:rPr lang="ru-RU" sz="2000" dirty="0" err="1"/>
              <a:t>дейін</a:t>
            </a:r>
            <a:r>
              <a:rPr lang="ru-RU" sz="2000" dirty="0"/>
              <a:t>, </a:t>
            </a:r>
            <a:r>
              <a:rPr lang="ru-RU" sz="2000" dirty="0" err="1"/>
              <a:t>газеттің</a:t>
            </a:r>
            <a:r>
              <a:rPr lang="ru-RU" sz="2000" dirty="0"/>
              <a:t> </a:t>
            </a:r>
            <a:r>
              <a:rPr lang="ru-RU" sz="2000" dirty="0" err="1"/>
              <a:t>хабарлауынша</a:t>
            </a:r>
            <a:r>
              <a:rPr lang="ru-RU" sz="2000" dirty="0"/>
              <a:t>, </a:t>
            </a:r>
            <a:r>
              <a:rPr lang="ru-RU" sz="2000" dirty="0" err="1"/>
              <a:t>астротурфингті</a:t>
            </a:r>
            <a:r>
              <a:rPr lang="ru-RU" sz="2000" dirty="0"/>
              <a:t> </a:t>
            </a:r>
            <a:r>
              <a:rPr lang="ru-RU" sz="2000" dirty="0" err="1"/>
              <a:t>көпшіліктің</a:t>
            </a:r>
            <a:r>
              <a:rPr lang="ru-RU" sz="2000" dirty="0"/>
              <a:t> </a:t>
            </a:r>
            <a:r>
              <a:rPr lang="ru-RU" sz="2000" dirty="0" err="1"/>
              <a:t>қолдауына</a:t>
            </a:r>
            <a:r>
              <a:rPr lang="ru-RU" sz="2000" dirty="0"/>
              <a:t> </a:t>
            </a:r>
            <a:r>
              <a:rPr lang="ru-RU" sz="2000" dirty="0" err="1"/>
              <a:t>еліктеу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АҚШ </a:t>
            </a:r>
            <a:r>
              <a:rPr lang="ru-RU" sz="2000" dirty="0" err="1"/>
              <a:t>президенттігіне</a:t>
            </a:r>
            <a:r>
              <a:rPr lang="ru-RU" sz="2000" dirty="0"/>
              <a:t> </a:t>
            </a:r>
            <a:r>
              <a:rPr lang="ru-RU" sz="2000" dirty="0" err="1"/>
              <a:t>үміткер</a:t>
            </a:r>
            <a:r>
              <a:rPr lang="ru-RU" sz="2000" dirty="0"/>
              <a:t> Джон </a:t>
            </a:r>
            <a:r>
              <a:rPr lang="ru-RU" sz="2000" dirty="0" err="1"/>
              <a:t>Маккейннің</a:t>
            </a:r>
            <a:r>
              <a:rPr lang="ru-RU" sz="2000" dirty="0"/>
              <a:t> </a:t>
            </a:r>
            <a:r>
              <a:rPr lang="ru-RU" sz="2000" dirty="0" err="1"/>
              <a:t>үгіт-насихат</a:t>
            </a:r>
            <a:r>
              <a:rPr lang="ru-RU" sz="2000" dirty="0"/>
              <a:t> </a:t>
            </a:r>
            <a:r>
              <a:rPr lang="ru-RU" sz="2000" dirty="0" err="1"/>
              <a:t>тобы</a:t>
            </a:r>
            <a:r>
              <a:rPr lang="ru-RU" sz="2000" dirty="0"/>
              <a:t>, </a:t>
            </a:r>
            <a:r>
              <a:rPr lang="en-US" sz="2000" dirty="0"/>
              <a:t>Wal-Mart </a:t>
            </a:r>
            <a:r>
              <a:rPr lang="ru-RU" sz="2000" dirty="0" err="1"/>
              <a:t>сауда</a:t>
            </a:r>
            <a:r>
              <a:rPr lang="ru-RU" sz="2000" dirty="0"/>
              <a:t> </a:t>
            </a:r>
            <a:r>
              <a:rPr lang="ru-RU" sz="2000" dirty="0" err="1"/>
              <a:t>желісі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en-US" sz="2000" dirty="0"/>
              <a:t>Sony </a:t>
            </a:r>
            <a:r>
              <a:rPr lang="ru-RU" sz="2000" dirty="0" err="1"/>
              <a:t>компаниясы</a:t>
            </a:r>
            <a:r>
              <a:rPr lang="ru-RU" sz="2000" dirty="0"/>
              <a:t> </a:t>
            </a:r>
            <a:r>
              <a:rPr lang="ru-RU" sz="2000" dirty="0" err="1"/>
              <a:t>қолданған</a:t>
            </a:r>
            <a:r>
              <a:rPr lang="ru-RU" sz="2000" dirty="0"/>
              <a:t>.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 flipH="1">
            <a:off x="1403648" y="4005849"/>
            <a:ext cx="77403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1790" y="2740426"/>
            <a:ext cx="496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Саяси</a:t>
            </a:r>
            <a:r>
              <a:rPr lang="ru-RU" sz="2400" b="1" dirty="0"/>
              <a:t> коммуникация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7724" y="3320990"/>
            <a:ext cx="5616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Government Relations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6" y="1794701"/>
            <a:ext cx="910955" cy="82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65126"/>
            <a:ext cx="5959574" cy="1325563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Arial" pitchFamily="34" charset="0"/>
                <a:cs typeface="Arial" pitchFamily="34" charset="0"/>
              </a:rPr>
              <a:t>Дәріс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latin typeface="Arial" pitchFamily="34" charset="0"/>
                <a:cs typeface="Arial" pitchFamily="34" charset="0"/>
              </a:rPr>
              <a:t>жоспары</a:t>
            </a:r>
            <a:r>
              <a:rPr lang="" sz="2400" b="1" dirty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057401"/>
            <a:ext cx="728315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Government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тұжырымдамасы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Билікке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ықпал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әдістері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GR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пәндері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объектілері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512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65126"/>
            <a:ext cx="6031582" cy="1325563"/>
          </a:xfrm>
        </p:spPr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 smtClean="0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378798"/>
            <a:ext cx="777768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Government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Relations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мәні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GR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мен лоббизм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арасындағы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айырмашылық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indent="0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GR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пәндері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объектілері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>
                <a:latin typeface="Arial" pitchFamily="34" charset="0"/>
                <a:cs typeface="Arial" pitchFamily="34" charset="0"/>
              </a:rPr>
              <a:t>әдістемесі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304" y="7647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0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4864" y="384442"/>
            <a:ext cx="6311552" cy="630907"/>
          </a:xfrm>
        </p:spPr>
        <p:txBody>
          <a:bodyPr/>
          <a:lstStyle/>
          <a:p>
            <a:r>
              <a:rPr lang="en-US" b="1" dirty="0"/>
              <a:t>Government Relations 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83786" y="1737184"/>
            <a:ext cx="7904637" cy="63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2800" kern="0" dirty="0" err="1">
                <a:solidFill>
                  <a:srgbClr val="FF0000"/>
                </a:solidFill>
              </a:rPr>
              <a:t>мемлекеттік</a:t>
            </a:r>
            <a:r>
              <a:rPr lang="ru-RU" sz="2800" kern="0" dirty="0">
                <a:solidFill>
                  <a:srgbClr val="FF0000"/>
                </a:solidFill>
              </a:rPr>
              <a:t> </a:t>
            </a:r>
            <a:r>
              <a:rPr lang="ru-RU" sz="2800" kern="0" dirty="0" err="1">
                <a:solidFill>
                  <a:srgbClr val="FF0000"/>
                </a:solidFill>
              </a:rPr>
              <a:t>органдармен</a:t>
            </a:r>
            <a:r>
              <a:rPr lang="ru-RU" sz="2800" kern="0" dirty="0">
                <a:solidFill>
                  <a:srgbClr val="FF0000"/>
                </a:solidFill>
              </a:rPr>
              <a:t> </a:t>
            </a:r>
            <a:r>
              <a:rPr lang="ru-RU" sz="2800" kern="0" dirty="0" err="1">
                <a:solidFill>
                  <a:srgbClr val="FF0000"/>
                </a:solidFill>
              </a:rPr>
              <a:t>өзара</a:t>
            </a:r>
            <a:r>
              <a:rPr lang="ru-RU" sz="2800" kern="0" dirty="0">
                <a:solidFill>
                  <a:srgbClr val="FF0000"/>
                </a:solidFill>
              </a:rPr>
              <a:t> </a:t>
            </a:r>
            <a:r>
              <a:rPr lang="ru-RU" sz="2800" kern="0" dirty="0" err="1">
                <a:solidFill>
                  <a:srgbClr val="FF0000"/>
                </a:solidFill>
              </a:rPr>
              <a:t>әрекеттесу</a:t>
            </a:r>
            <a:endParaRPr lang="en-US" sz="2800" kern="0" dirty="0">
              <a:solidFill>
                <a:srgbClr val="FF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2462861"/>
            <a:ext cx="82217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компанияның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жұмысын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саяси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ортада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жүргізу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ірі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коммерциялық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құрылымдардың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арнайы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қызметкерлерінің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GR-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менеджерлерінің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қызметі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9923" y="4149080"/>
            <a:ext cx="8226877" cy="1425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міндеті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«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тараптардың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қызметінен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болатын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қауіп-қатерлердің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алу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іс-шараларға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компанияның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әлеуетін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асыру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», ал </a:t>
            </a:r>
            <a:r>
              <a:rPr lang="en-US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GR-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дің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«компания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тараптармен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ұзақ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мерзімді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болжамды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қатынастар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2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87" y="46587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7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521767"/>
            <a:ext cx="7232228" cy="63090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GR </a:t>
            </a:r>
            <a:r>
              <a:rPr lang="ru-RU" b="1" dirty="0"/>
              <a:t>мен лоббизм </a:t>
            </a:r>
            <a:r>
              <a:rPr lang="ru-RU" b="1" dirty="0" err="1"/>
              <a:t>арасындағы</a:t>
            </a:r>
            <a:r>
              <a:rPr lang="ru-RU" b="1" dirty="0"/>
              <a:t> </a:t>
            </a:r>
            <a:r>
              <a:rPr lang="ru-RU" b="1" dirty="0" err="1" smtClean="0"/>
              <a:t>айырмашылық</a:t>
            </a:r>
            <a:endParaRPr lang="ru-RU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44008" y="1544865"/>
            <a:ext cx="4042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жалпы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басқарудың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ажырамас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бөлігі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болып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табылады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алдында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тұрған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міндеттер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лоббизмге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қарағанда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әлдеқайда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199" y="1557689"/>
            <a:ext cx="40427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ЛОББИЗМ -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бұл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үкіметтің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мүдделерін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алға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тарту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технологиясы</a:t>
            </a:r>
            <a:r>
              <a:rPr lang="ru-RU" sz="16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4572000" y="1557689"/>
            <a:ext cx="0" cy="27902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Прямоугольник 10"/>
          <p:cNvSpPr/>
          <p:nvPr/>
        </p:nvSpPr>
        <p:spPr>
          <a:xfrm>
            <a:off x="529208" y="2793701"/>
            <a:ext cx="3970785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МАҚСАТ:</a:t>
            </a:r>
          </a:p>
          <a:p>
            <a:pPr algn="just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шешімді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қабылдауға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жеткізу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4008" y="2793701"/>
            <a:ext cx="4248472" cy="1336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МАҚСАТ:</a:t>
            </a:r>
          </a:p>
          <a:p>
            <a:pPr algn="just">
              <a:lnSpc>
                <a:spcPts val="168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«Компания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мүдделі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тараптармен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қарым-қатынастың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болжамды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құру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en-US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-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менеджмент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саласы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 лоббизм - технология.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3216" y="5071809"/>
            <a:ext cx="8299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 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мен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лоббизмнің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айырмашылығы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ақы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төлеу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сипатында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ұйымдармен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қатынастар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жөніндегі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маман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компанияның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штатында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болады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тұрақты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жалақы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алады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керісінше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лоббист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ақылы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және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келісімшарттың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мүмкін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пайызымен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істейді</a:t>
            </a:r>
            <a:r>
              <a:rPr lang="ru-RU" sz="16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457200" y="4939697"/>
            <a:ext cx="8394700" cy="1321403"/>
          </a:xfrm>
          <a:prstGeom prst="roundRect">
            <a:avLst/>
          </a:prstGeom>
          <a:noFill/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403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21767"/>
            <a:ext cx="6923112" cy="630907"/>
          </a:xfrm>
        </p:spPr>
        <p:txBody>
          <a:bodyPr/>
          <a:lstStyle/>
          <a:p>
            <a:r>
              <a:rPr lang="en-US" dirty="0"/>
              <a:t>GR </a:t>
            </a:r>
            <a:r>
              <a:rPr lang="ru-RU" dirty="0" err="1"/>
              <a:t>маманының</a:t>
            </a:r>
            <a:r>
              <a:rPr lang="ru-RU" dirty="0"/>
              <a:t> </a:t>
            </a:r>
            <a:r>
              <a:rPr lang="ru-RU" dirty="0" err="1"/>
              <a:t>жұмысы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22412" y="1484784"/>
            <a:ext cx="82991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компаниясы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билік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органдарымен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байланысын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білдіретіндіктен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көмегінсіз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ешқандай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да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ірі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саяси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іскерлік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жоба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жүзеге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асырыла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алмайтындықтан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маманының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міндеті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жұмыс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берушісі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билік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арасында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сенімге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негізделген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тығыз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қарым-қатынас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құру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болып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табылады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343927"/>
            <a:ext cx="7825928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МАМАНЫНЫҢ НЕГІЗГІ ФУНКЦИЯЛАРЫ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598862"/>
            <a:ext cx="69127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саяси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элита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арасында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қолайлы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имиджін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қалыптастыру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компаниялармен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практикалық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мәселелерді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шешу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реттеуші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органдармен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қарым-қатынас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үшін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қолайлы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жағдай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жасау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сот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мәселелерін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шешу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жаңа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нарыққа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шығу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мәселелерін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шешу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259632" y="3899136"/>
            <a:ext cx="7825928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МАМАНДЫҚ ЖҰМЫСЫНЫҢ НЕГІЗГІ ЕСЕПТЕРІ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907704" y="4166406"/>
            <a:ext cx="6912768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Анықтау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Хабарлау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Сендіру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Қолдау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59632" y="5177139"/>
            <a:ext cx="7825928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sz="1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БАҒДАРЛАМАНЫ ДАЙЫНДАУ ӘДЕБІС БЕС ҚАДАМДЫ ҚАМТАДЫ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907704" y="5444409"/>
            <a:ext cx="6912768" cy="1327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 algn="just">
              <a:lnSpc>
                <a:spcPts val="168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Проблемаларды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анықтау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lvl="0" indent="-177800" algn="just">
              <a:lnSpc>
                <a:spcPts val="168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Басымдықтарды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реттеу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lvl="0" indent="-177800" algn="just">
              <a:lnSpc>
                <a:spcPts val="168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Жоғары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лауазымды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тұлғаларды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анықтау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lvl="0" indent="-177800" algn="just">
              <a:lnSpc>
                <a:spcPts val="168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Стратегияның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күн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тәртібін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реттеу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7800" lvl="0" indent="-177800" algn="just">
              <a:lnSpc>
                <a:spcPts val="168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Әрекеттер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мен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ресурстарды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таңдау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67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539423"/>
            <a:ext cx="6840760" cy="63090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/>
              <a:t>Билікке</a:t>
            </a:r>
            <a:r>
              <a:rPr lang="ru-RU" sz="3600" b="1" dirty="0"/>
              <a:t> </a:t>
            </a:r>
            <a:r>
              <a:rPr lang="ru-RU" sz="3600" b="1" dirty="0" err="1"/>
              <a:t>ықпал</a:t>
            </a:r>
            <a:r>
              <a:rPr lang="ru-RU" sz="3600" b="1" dirty="0"/>
              <a:t> </a:t>
            </a:r>
            <a:r>
              <a:rPr lang="ru-RU" sz="3600" b="1" dirty="0" err="1"/>
              <a:t>ету</a:t>
            </a:r>
            <a:r>
              <a:rPr lang="ru-RU" sz="3600" b="1" dirty="0"/>
              <a:t> </a:t>
            </a:r>
            <a:r>
              <a:rPr lang="ru-RU" sz="3600" b="1" dirty="0" err="1"/>
              <a:t>әдістері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1556792"/>
            <a:ext cx="7825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GR-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маманның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билігіне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етудің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әдістері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2060848"/>
            <a:ext cx="691276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сараптамалық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бағалауды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қамтамасыз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ету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сауалнама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мәліметтерімен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айла-шарғы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жасау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жобаларға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қайырымдылық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жасау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компания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қызметін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әлеуметтік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жауапкершілікке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орналастыру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мемлекеттік-жекеменшік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серіктестік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жобаларына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177800" indent="-17780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5600" algn="l"/>
                <a:tab pos="449263" algn="l"/>
                <a:tab pos="457200" algn="l"/>
              </a:tabLst>
            </a:pP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шенеуніктердің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қатысуынсыз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жоғары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деңгейдегі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іс-шараларды</a:t>
            </a:r>
            <a:r>
              <a:rPr lang="ru-RU" sz="14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ұйымдастыру</a:t>
            </a:r>
            <a:endParaRPr lang="ru-RU" sz="1400" dirty="0">
              <a:solidFill>
                <a:srgbClr val="252525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918570"/>
            <a:ext cx="83632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>
                <a:latin typeface="+mj-lt"/>
              </a:rPr>
              <a:t>Елдің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немесе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аймақтың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жағдайына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сүйене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отырып</a:t>
            </a:r>
            <a:r>
              <a:rPr lang="ru-RU" sz="1400" dirty="0">
                <a:latin typeface="+mj-lt"/>
              </a:rPr>
              <a:t>, </a:t>
            </a:r>
            <a:r>
              <a:rPr lang="en-US" sz="1400" dirty="0">
                <a:latin typeface="+mj-lt"/>
              </a:rPr>
              <a:t>GR </a:t>
            </a:r>
            <a:r>
              <a:rPr lang="ru-RU" sz="1400" dirty="0" err="1">
                <a:latin typeface="+mj-lt"/>
              </a:rPr>
              <a:t>маманы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мемлекеттік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органдармен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өзара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әрекеттесудің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оңтайлы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стратегиясын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таңдайды</a:t>
            </a:r>
            <a:r>
              <a:rPr lang="ru-RU" sz="1400" dirty="0">
                <a:latin typeface="+mj-lt"/>
              </a:rPr>
              <a:t>. </a:t>
            </a:r>
            <a:r>
              <a:rPr lang="ru-RU" sz="1400" dirty="0" err="1">
                <a:latin typeface="+mj-lt"/>
              </a:rPr>
              <a:t>Екі</a:t>
            </a:r>
            <a:r>
              <a:rPr lang="ru-RU" sz="1400" dirty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GR </a:t>
            </a:r>
            <a:r>
              <a:rPr lang="ru-RU" sz="1400" dirty="0" err="1">
                <a:latin typeface="+mj-lt"/>
              </a:rPr>
              <a:t>моделі</a:t>
            </a:r>
            <a:r>
              <a:rPr lang="ru-RU" sz="1400" dirty="0">
                <a:latin typeface="+mj-lt"/>
              </a:rPr>
              <a:t> бар, </a:t>
            </a:r>
            <a:r>
              <a:rPr lang="ru-RU" sz="1400" dirty="0" err="1">
                <a:latin typeface="+mj-lt"/>
              </a:rPr>
              <a:t>олар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сәйкесінше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батыс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және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шығыс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елдерінің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сипаттамалары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бойынша</a:t>
            </a:r>
            <a:r>
              <a:rPr lang="ru-RU" sz="1400" dirty="0">
                <a:latin typeface="+mj-lt"/>
              </a:rPr>
              <a:t> </a:t>
            </a:r>
            <a:r>
              <a:rPr lang="ru-RU" sz="1400" dirty="0" err="1">
                <a:latin typeface="+mj-lt"/>
              </a:rPr>
              <a:t>анықталады</a:t>
            </a:r>
            <a:r>
              <a:rPr lang="ru-RU" sz="1400" dirty="0">
                <a:latin typeface="+mj-lt"/>
              </a:rPr>
              <a:t>.</a:t>
            </a:r>
            <a:endParaRPr lang="ru-RU" sz="1400" dirty="0">
              <a:latin typeface="+mj-l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 bwMode="auto">
          <a:xfrm>
            <a:off x="457200" y="3861048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457200" y="4743728"/>
            <a:ext cx="8686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457200" y="4967894"/>
            <a:ext cx="411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GR-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қызметін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заңнамалық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этикалық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реттеу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Батыс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елдері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әдіс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желілік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шеңберінде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компания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пікірлердің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қоғам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үкіметтің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қалыптасуына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адамдармен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кездесулер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өткізіледі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бірге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консультативтік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жұмысына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жұмыстарға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05673" y="4967894"/>
            <a:ext cx="4114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Шығыс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елдері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қабылдаушыларды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материалдық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ынталандыру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дәстүрлі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үстіне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позиция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отбасылық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байланыстар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шешім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қабылдауға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қатысуына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маманының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әртүрлі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формада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әрқашан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объективті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-да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саяси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партияға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лауазымға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кандидатқа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жанама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оппозицияға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қатысу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кірмейді</a:t>
            </a:r>
            <a:r>
              <a:rPr lang="ru-RU" sz="1200" dirty="0">
                <a:solidFill>
                  <a:srgbClr val="25252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 bwMode="auto">
          <a:xfrm>
            <a:off x="4638836" y="4797152"/>
            <a:ext cx="0" cy="19111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6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521767"/>
            <a:ext cx="6779096" cy="630907"/>
          </a:xfrm>
        </p:spPr>
        <p:txBody>
          <a:bodyPr>
            <a:noAutofit/>
          </a:bodyPr>
          <a:lstStyle/>
          <a:p>
            <a:r>
              <a:rPr lang="en-US" sz="4000" b="1" dirty="0"/>
              <a:t>GR </a:t>
            </a:r>
            <a:r>
              <a:rPr lang="ru-RU" sz="4000" b="1" dirty="0" err="1"/>
              <a:t>пәндері</a:t>
            </a:r>
            <a:r>
              <a:rPr lang="ru-RU" sz="4000" b="1" dirty="0"/>
              <a:t> мен </a:t>
            </a:r>
            <a:r>
              <a:rPr lang="ru-RU" sz="4000" b="1" dirty="0" err="1"/>
              <a:t>объектілері</a:t>
            </a:r>
            <a:endParaRPr lang="ru-RU" sz="4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755576" y="2060848"/>
            <a:ext cx="8075240" cy="340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/>
              <a:t>GR</a:t>
            </a:r>
            <a:r>
              <a:rPr lang="ru-RU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субъектілері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бұл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органдармен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мақсатты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түрде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байланыс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орнататын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субъектілер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Субъектілерге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корпорациялар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емес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ұйымдар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бизнес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қауымдастықтар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кәсіби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агенттіктер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және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консультанттар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кіреді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Нысандар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 </a:t>
            </a:r>
            <a:r>
              <a:rPr lang="ru-RU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емес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болып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табылады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компаниялар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таза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мүдделерді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қорғайды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емес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мақсатқа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жету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үшін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құру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мақсатында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қатынастар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құру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коммерциялық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емес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сипат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кәсіподақтар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қорлар</a:t>
            </a: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ҮЕҰ</a:t>
            </a:r>
            <a:r>
              <a:rPr lang="ru-RU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623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6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871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ӘЛ-ФАРАБИ АТЫНДАҒЫ ҚАЗАҚ ҰЛТТЫҚ УНИВЕРСИТЕТІ</vt:lpstr>
      <vt:lpstr>Презентация PowerPoint</vt:lpstr>
      <vt:lpstr>Дәріс жоспары:</vt:lpstr>
      <vt:lpstr>Зерттеу мақсаты:</vt:lpstr>
      <vt:lpstr>Government Relations </vt:lpstr>
      <vt:lpstr>GR мен лоббизм арасындағы айырмашылық</vt:lpstr>
      <vt:lpstr>GR маманының жұмысы</vt:lpstr>
      <vt:lpstr>Билікке ықпал ету әдістері</vt:lpstr>
      <vt:lpstr>GR пәндері мен объектілері</vt:lpstr>
      <vt:lpstr>Әдістеме</vt:lpstr>
      <vt:lpstr>Астротурфинг. Мысалы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развития GR в современной России</dc:title>
  <dc:creator>конкурс</dc:creator>
  <cp:lastModifiedBy>aigul.abzhapparova@gmail.com</cp:lastModifiedBy>
  <cp:revision>11</cp:revision>
  <dcterms:created xsi:type="dcterms:W3CDTF">2017-04-18T14:55:43Z</dcterms:created>
  <dcterms:modified xsi:type="dcterms:W3CDTF">2020-10-28T10:08:23Z</dcterms:modified>
</cp:coreProperties>
</file>